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425" r:id="rId3"/>
    <p:sldId id="427" r:id="rId4"/>
    <p:sldId id="457" r:id="rId5"/>
    <p:sldId id="458" r:id="rId6"/>
    <p:sldId id="459" r:id="rId7"/>
    <p:sldId id="456" r:id="rId8"/>
    <p:sldId id="426" r:id="rId9"/>
    <p:sldId id="429" r:id="rId10"/>
    <p:sldId id="428" r:id="rId11"/>
    <p:sldId id="431" r:id="rId12"/>
    <p:sldId id="432" r:id="rId13"/>
    <p:sldId id="433" r:id="rId14"/>
    <p:sldId id="434" r:id="rId15"/>
    <p:sldId id="435" r:id="rId16"/>
    <p:sldId id="436" r:id="rId17"/>
    <p:sldId id="437" r:id="rId18"/>
    <p:sldId id="438" r:id="rId19"/>
    <p:sldId id="439" r:id="rId20"/>
    <p:sldId id="445" r:id="rId21"/>
    <p:sldId id="447" r:id="rId22"/>
    <p:sldId id="448" r:id="rId23"/>
    <p:sldId id="450" r:id="rId24"/>
    <p:sldId id="451" r:id="rId25"/>
    <p:sldId id="446" r:id="rId26"/>
    <p:sldId id="452" r:id="rId27"/>
    <p:sldId id="453" r:id="rId28"/>
    <p:sldId id="454" r:id="rId29"/>
    <p:sldId id="455"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17"/>
    <p:restoredTop sz="95872"/>
  </p:normalViewPr>
  <p:slideViewPr>
    <p:cSldViewPr snapToGrid="0" snapToObjects="1">
      <p:cViewPr varScale="1">
        <p:scale>
          <a:sx n="109" d="100"/>
          <a:sy n="109" d="100"/>
        </p:scale>
        <p:origin x="9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33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327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861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86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452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187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343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14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899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36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5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6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48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24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41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600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45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412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30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77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7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51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59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77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98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888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019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157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316659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771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372788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539916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146042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574537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82221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08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660197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70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828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session 8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More on regressions and introduction to ML</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23732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linear models </a:t>
            </a:r>
            <a:r>
              <a:rPr lang="en-US" dirty="0">
                <a:solidFill>
                  <a:srgbClr val="92D050"/>
                </a:solidFill>
              </a:rPr>
              <a:t>glm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There are three components in generalized linear models.</a:t>
            </a:r>
          </a:p>
          <a:p>
            <a:pPr>
              <a:lnSpc>
                <a:spcPct val="80000"/>
              </a:lnSpc>
              <a:buFont typeface="Font di sistema regolare"/>
              <a:buChar char="→"/>
            </a:pPr>
            <a:r>
              <a:rPr lang="en-GB" dirty="0"/>
              <a:t>Linear predictor</a:t>
            </a:r>
          </a:p>
          <a:p>
            <a:pPr>
              <a:lnSpc>
                <a:spcPct val="80000"/>
              </a:lnSpc>
              <a:buFont typeface="Font di sistema regolare"/>
              <a:buChar char="→"/>
            </a:pPr>
            <a:r>
              <a:rPr lang="en-GB" dirty="0"/>
              <a:t>Link function</a:t>
            </a:r>
          </a:p>
          <a:p>
            <a:pPr>
              <a:lnSpc>
                <a:spcPct val="80000"/>
              </a:lnSpc>
              <a:buFont typeface="Font di sistema regolare"/>
              <a:buChar char="→"/>
            </a:pPr>
            <a:r>
              <a:rPr lang="en-GB" dirty="0"/>
              <a:t>Probability distribution</a:t>
            </a:r>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p:txBody>
      </p:sp>
      <p:pic>
        <p:nvPicPr>
          <p:cNvPr id="4098" name="Picture 2">
            <a:extLst>
              <a:ext uri="{FF2B5EF4-FFF2-40B4-BE49-F238E27FC236}">
                <a16:creationId xmlns:a16="http://schemas.microsoft.com/office/drawing/2014/main" id="{8A6F8A4E-61D5-9D40-BF6A-C63B400CFCD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37423" y="3059755"/>
            <a:ext cx="6242008" cy="255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487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linear models </a:t>
            </a:r>
            <a:r>
              <a:rPr lang="en-US" dirty="0">
                <a:solidFill>
                  <a:srgbClr val="92D050"/>
                </a:solidFill>
              </a:rPr>
              <a:t>glm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solidFill>
                  <a:srgbClr val="92D050"/>
                </a:solidFill>
              </a:rPr>
              <a:t>Linear predictor</a:t>
            </a:r>
            <a:r>
              <a:rPr lang="en-GB" dirty="0"/>
              <a:t> is just a linear combination of parameter (b) and explanatory variable (x).</a:t>
            </a:r>
          </a:p>
          <a:p>
            <a:pPr>
              <a:lnSpc>
                <a:spcPct val="80000"/>
              </a:lnSpc>
              <a:buFont typeface="Font di sistema regolare"/>
              <a:buChar char="→"/>
            </a:pPr>
            <a:r>
              <a:rPr lang="en-GB" dirty="0">
                <a:solidFill>
                  <a:srgbClr val="92D050"/>
                </a:solidFill>
              </a:rPr>
              <a:t>Link function </a:t>
            </a:r>
            <a:r>
              <a:rPr lang="en-GB" dirty="0"/>
              <a:t>literally “links” the linear predictor and the parameter for probability distribution. In the case of Poisson regression, the typical link function is the log link function. This is because the parameter for Poisson regression must be positive (explained later).</a:t>
            </a:r>
          </a:p>
          <a:p>
            <a:pPr>
              <a:lnSpc>
                <a:spcPct val="80000"/>
              </a:lnSpc>
              <a:buFont typeface="Font di sistema regolare"/>
              <a:buChar char="→"/>
            </a:pPr>
            <a:r>
              <a:rPr lang="en-GB" dirty="0"/>
              <a:t>The last component is the </a:t>
            </a:r>
            <a:r>
              <a:rPr lang="en-GB" dirty="0">
                <a:solidFill>
                  <a:srgbClr val="92D050"/>
                </a:solidFill>
              </a:rPr>
              <a:t>probability distribution </a:t>
            </a:r>
            <a:r>
              <a:rPr lang="en-GB" dirty="0"/>
              <a:t>which generates the observed variable y. As we use Poisson distribution here, the model is called Poisson regression.</a:t>
            </a:r>
          </a:p>
        </p:txBody>
      </p:sp>
    </p:spTree>
    <p:extLst>
      <p:ext uri="{BB962C8B-B14F-4D97-AF65-F5344CB8AC3E}">
        <p14:creationId xmlns:p14="http://schemas.microsoft.com/office/powerpoint/2010/main" val="260952130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linear models </a:t>
            </a:r>
            <a:r>
              <a:rPr lang="en-US" dirty="0">
                <a:solidFill>
                  <a:srgbClr val="92D050"/>
                </a:solidFill>
              </a:rPr>
              <a:t>glm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If we apply such a kind of regression on the previous dataset, the result should look like this.</a:t>
            </a:r>
          </a:p>
          <a:p>
            <a:pPr marL="0" indent="0">
              <a:lnSpc>
                <a:spcPct val="80000"/>
              </a:lnSpc>
              <a:buNone/>
            </a:pPr>
            <a:r>
              <a:rPr lang="en-GB" dirty="0"/>
              <a:t>The magenta curve is the prediction by Poisson regression.</a:t>
            </a:r>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a:p>
            <a:pPr marL="0" indent="0">
              <a:lnSpc>
                <a:spcPct val="80000"/>
              </a:lnSpc>
              <a:buNone/>
            </a:pPr>
            <a:endParaRPr lang="en-GB" dirty="0"/>
          </a:p>
        </p:txBody>
      </p:sp>
      <p:pic>
        <p:nvPicPr>
          <p:cNvPr id="6146" name="Picture 2">
            <a:extLst>
              <a:ext uri="{FF2B5EF4-FFF2-40B4-BE49-F238E27FC236}">
                <a16:creationId xmlns:a16="http://schemas.microsoft.com/office/drawing/2014/main" id="{A662BB8B-B588-CB4A-A760-FE88C0CEF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4376" y="2202653"/>
            <a:ext cx="5032499" cy="335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5797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Generalized additive models (GAM) offer a middle ground between simple models, such as linear regression, and more sophisticated machine learning models like neural networks that usually promise superior prediction performance to simple models.</a:t>
            </a:r>
          </a:p>
          <a:p>
            <a:pPr>
              <a:lnSpc>
                <a:spcPct val="80000"/>
              </a:lnSpc>
              <a:buFont typeface="Font di sistema regolare"/>
              <a:buChar char="→"/>
            </a:pPr>
            <a:r>
              <a:rPr lang="en-GB" dirty="0"/>
              <a:t>Many data in the environmental sciences do not fit simple linear models and are best described by “wiggly models”, also known as Generalised Additive Models (GAMs).</a:t>
            </a:r>
          </a:p>
          <a:p>
            <a:pPr>
              <a:lnSpc>
                <a:spcPct val="80000"/>
              </a:lnSpc>
              <a:buFont typeface="Font di sistema regolare"/>
              <a:buChar char="→"/>
            </a:pPr>
            <a:endParaRPr lang="en-GB" dirty="0"/>
          </a:p>
          <a:p>
            <a:pPr>
              <a:lnSpc>
                <a:spcPct val="80000"/>
              </a:lnSpc>
              <a:buFont typeface="Font di sistema regolare"/>
              <a:buChar char="→"/>
            </a:pPr>
            <a:endParaRPr lang="en-GB" dirty="0"/>
          </a:p>
        </p:txBody>
      </p:sp>
      <p:pic>
        <p:nvPicPr>
          <p:cNvPr id="5" name="Immagine 4" descr="Immagine che contiene testo&#10;&#10;Descrizione generata automaticamente">
            <a:extLst>
              <a:ext uri="{FF2B5EF4-FFF2-40B4-BE49-F238E27FC236}">
                <a16:creationId xmlns:a16="http://schemas.microsoft.com/office/drawing/2014/main" id="{CC88F1E8-C832-6F43-9941-132662204F9C}"/>
              </a:ext>
            </a:extLst>
          </p:cNvPr>
          <p:cNvPicPr>
            <a:picLocks noChangeAspect="1"/>
          </p:cNvPicPr>
          <p:nvPr/>
        </p:nvPicPr>
        <p:blipFill rotWithShape="1">
          <a:blip r:embed="rId4"/>
          <a:srcRect t="12564" b="17451"/>
          <a:stretch/>
        </p:blipFill>
        <p:spPr>
          <a:xfrm>
            <a:off x="5395036" y="4717963"/>
            <a:ext cx="5726782" cy="814027"/>
          </a:xfrm>
          <a:prstGeom prst="rect">
            <a:avLst/>
          </a:prstGeom>
        </p:spPr>
      </p:pic>
    </p:spTree>
    <p:extLst>
      <p:ext uri="{BB962C8B-B14F-4D97-AF65-F5344CB8AC3E}">
        <p14:creationId xmlns:p14="http://schemas.microsoft.com/office/powerpoint/2010/main" val="88389232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In linear regression, we model outcome y as a function of 2 inputs X₁ and X₂</a:t>
            </a:r>
          </a:p>
          <a:p>
            <a:pPr marL="0" indent="0">
              <a:lnSpc>
                <a:spcPct val="80000"/>
              </a:lnSpc>
              <a:buNone/>
            </a:pPr>
            <a:r>
              <a:rPr lang="it-IT" dirty="0"/>
              <a:t>y = </a:t>
            </a:r>
            <a:r>
              <a:rPr lang="el-GR" dirty="0"/>
              <a:t>β₁</a:t>
            </a:r>
            <a:r>
              <a:rPr lang="it-IT" dirty="0"/>
              <a:t>X₁ + </a:t>
            </a:r>
            <a:r>
              <a:rPr lang="el-GR" dirty="0"/>
              <a:t>β₂</a:t>
            </a:r>
            <a:r>
              <a:rPr lang="it-IT" dirty="0"/>
              <a:t>X₂ + u</a:t>
            </a:r>
          </a:p>
          <a:p>
            <a:pPr marL="0" indent="0">
              <a:lnSpc>
                <a:spcPct val="80000"/>
              </a:lnSpc>
              <a:buNone/>
            </a:pPr>
            <a:endParaRPr lang="it-IT" i="1" dirty="0"/>
          </a:p>
          <a:p>
            <a:pPr>
              <a:lnSpc>
                <a:spcPct val="80000"/>
              </a:lnSpc>
              <a:buFont typeface="Font di sistema regolare"/>
              <a:buChar char="→"/>
            </a:pPr>
            <a:r>
              <a:rPr lang="en-GB" dirty="0"/>
              <a:t>In GAM, the </a:t>
            </a:r>
            <a:r>
              <a:rPr lang="el-GR" dirty="0"/>
              <a:t>β</a:t>
            </a:r>
            <a:r>
              <a:rPr lang="en-GB" dirty="0"/>
              <a:t>Xᵢ is replaced by f(Xᵢ), where f() can be any arbitrary nonlinear functions.</a:t>
            </a:r>
          </a:p>
          <a:p>
            <a:pPr>
              <a:lnSpc>
                <a:spcPct val="80000"/>
              </a:lnSpc>
              <a:buFont typeface="Font di sistema regolare"/>
              <a:buChar char="→"/>
            </a:pPr>
            <a:r>
              <a:rPr lang="en-GB" dirty="0"/>
              <a:t>In other words, GAM is composed of a sum of smooth functions f() on the input.</a:t>
            </a:r>
          </a:p>
        </p:txBody>
      </p:sp>
    </p:spTree>
    <p:extLst>
      <p:ext uri="{BB962C8B-B14F-4D97-AF65-F5344CB8AC3E}">
        <p14:creationId xmlns:p14="http://schemas.microsoft.com/office/powerpoint/2010/main" val="147792212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The idea is still that each input feature makes a separate contribution to the response, and these just add up, but these contributions don’t have to be strictly proportional to the inputs.</a:t>
            </a:r>
          </a:p>
          <a:p>
            <a:pPr>
              <a:lnSpc>
                <a:spcPct val="80000"/>
              </a:lnSpc>
              <a:buFont typeface="Font di sistema regolare"/>
              <a:buChar char="→"/>
            </a:pPr>
            <a:r>
              <a:rPr lang="en-GB" dirty="0"/>
              <a:t>The beauty of this approach is that, similar to what </a:t>
            </a:r>
            <a:r>
              <a:rPr lang="el-GR" dirty="0"/>
              <a:t>β </a:t>
            </a:r>
            <a:r>
              <a:rPr lang="en-GB" dirty="0"/>
              <a:t>represents in linear regression, the partial response function f() still captures the change on outcome y to change the input.</a:t>
            </a:r>
          </a:p>
          <a:p>
            <a:pPr>
              <a:lnSpc>
                <a:spcPct val="80000"/>
              </a:lnSpc>
              <a:buFont typeface="Font di sistema regolare"/>
              <a:buChar char="→"/>
            </a:pPr>
            <a:r>
              <a:rPr lang="en-GB" dirty="0"/>
              <a:t>The change in prediction depends on the initial value of Xᵢ.</a:t>
            </a:r>
          </a:p>
        </p:txBody>
      </p:sp>
    </p:spTree>
    <p:extLst>
      <p:ext uri="{BB962C8B-B14F-4D97-AF65-F5344CB8AC3E}">
        <p14:creationId xmlns:p14="http://schemas.microsoft.com/office/powerpoint/2010/main" val="258697045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A common approach to deal with nonlinear relationships in regression models involves creating polynomial features. For the predictor in question, Xᵢ, we add terms e.g. quadratic (Xᵢ²), cubic (Xᵢ³), etc to get a better fit.</a:t>
            </a:r>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p:txBody>
      </p:sp>
      <p:grpSp>
        <p:nvGrpSpPr>
          <p:cNvPr id="4" name="Gruppo 3">
            <a:extLst>
              <a:ext uri="{FF2B5EF4-FFF2-40B4-BE49-F238E27FC236}">
                <a16:creationId xmlns:a16="http://schemas.microsoft.com/office/drawing/2014/main" id="{3BDFD12C-6EDF-6B43-981A-3EF5864AABCF}"/>
              </a:ext>
            </a:extLst>
          </p:cNvPr>
          <p:cNvGrpSpPr/>
          <p:nvPr/>
        </p:nvGrpSpPr>
        <p:grpSpPr>
          <a:xfrm>
            <a:off x="6535597" y="2275138"/>
            <a:ext cx="3445660" cy="4155657"/>
            <a:chOff x="5082639" y="2322639"/>
            <a:chExt cx="3445660" cy="4155657"/>
          </a:xfrm>
        </p:grpSpPr>
        <p:pic>
          <p:nvPicPr>
            <p:cNvPr id="7174" name="Picture 6" descr="Linear and Polynomial Regression. Regression is a method of estimating a… |  by Hrishav kumar | Medium">
              <a:extLst>
                <a:ext uri="{FF2B5EF4-FFF2-40B4-BE49-F238E27FC236}">
                  <a16:creationId xmlns:a16="http://schemas.microsoft.com/office/drawing/2014/main" id="{27269932-EBB5-4141-9F25-2DA9DE7773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75" t="17736" b="1469"/>
            <a:stretch/>
          </p:blipFill>
          <p:spPr bwMode="auto">
            <a:xfrm>
              <a:off x="5082639" y="4922628"/>
              <a:ext cx="3445660" cy="155566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0C9EBA3-6CAC-604B-A48A-BF78B746A8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23" t="14535" r="7004" b="14164"/>
            <a:stretch/>
          </p:blipFill>
          <p:spPr bwMode="auto">
            <a:xfrm>
              <a:off x="5082639" y="2322639"/>
              <a:ext cx="3445660" cy="2599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77926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A common “problem” with polynomial regression is model interpretation.</a:t>
            </a:r>
          </a:p>
          <a:p>
            <a:pPr>
              <a:lnSpc>
                <a:spcPct val="80000"/>
              </a:lnSpc>
              <a:buFont typeface="Font di sistema regolare"/>
              <a:buChar char="→"/>
            </a:pPr>
            <a:r>
              <a:rPr lang="en-GB" dirty="0"/>
              <a:t>GAM encompasses this idea but includes an additional aspect: penalized estimation, where penalty terms are added to help avoid overfitting.</a:t>
            </a:r>
          </a:p>
          <a:p>
            <a:pPr>
              <a:lnSpc>
                <a:spcPct val="80000"/>
              </a:lnSpc>
              <a:buFont typeface="Font di sistema regolare"/>
              <a:buChar char="→"/>
            </a:pPr>
            <a:r>
              <a:rPr lang="en-GB" dirty="0"/>
              <a:t>Under certain circumstances, GAMs are basically an extension of generalised linear models (GLMs) with a smoothing function.</a:t>
            </a:r>
          </a:p>
        </p:txBody>
      </p:sp>
    </p:spTree>
    <p:extLst>
      <p:ext uri="{BB962C8B-B14F-4D97-AF65-F5344CB8AC3E}">
        <p14:creationId xmlns:p14="http://schemas.microsoft.com/office/powerpoint/2010/main" val="12884648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additive models</a:t>
            </a:r>
            <a:br>
              <a:rPr lang="en-US" dirty="0"/>
            </a:br>
            <a:r>
              <a:rPr lang="en-US" dirty="0">
                <a:solidFill>
                  <a:srgbClr val="92D050"/>
                </a:solidFill>
              </a:rPr>
              <a:t>GAM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solidFill>
                  <a:srgbClr val="92D050"/>
                </a:solidFill>
              </a:rPr>
              <a:t>Gaussian model</a:t>
            </a:r>
            <a:r>
              <a:rPr lang="en-GB" dirty="0"/>
              <a:t>:    y=</a:t>
            </a:r>
            <a:r>
              <a:rPr lang="el-GR" dirty="0"/>
              <a:t>β</a:t>
            </a:r>
            <a:r>
              <a:rPr lang="el-GR" baseline="-25000" dirty="0"/>
              <a:t>0</a:t>
            </a:r>
            <a:r>
              <a:rPr lang="el-GR" dirty="0"/>
              <a:t>+</a:t>
            </a:r>
            <a:r>
              <a:rPr lang="en-GB" dirty="0">
                <a:solidFill>
                  <a:srgbClr val="00B0F0"/>
                </a:solidFill>
              </a:rPr>
              <a:t>x</a:t>
            </a:r>
            <a:r>
              <a:rPr lang="en-GB" baseline="-25000" dirty="0">
                <a:solidFill>
                  <a:srgbClr val="00B0F0"/>
                </a:solidFill>
              </a:rPr>
              <a:t>1</a:t>
            </a:r>
            <a:r>
              <a:rPr lang="el-GR" dirty="0">
                <a:solidFill>
                  <a:srgbClr val="00B0F0"/>
                </a:solidFill>
              </a:rPr>
              <a:t>β</a:t>
            </a:r>
            <a:r>
              <a:rPr lang="el-GR" baseline="-25000" dirty="0">
                <a:solidFill>
                  <a:srgbClr val="00B0F0"/>
                </a:solidFill>
              </a:rPr>
              <a:t>1</a:t>
            </a:r>
            <a:r>
              <a:rPr lang="el-GR" dirty="0"/>
              <a:t>+ε,</a:t>
            </a:r>
            <a:r>
              <a:rPr lang="it-IT" dirty="0"/>
              <a:t> </a:t>
            </a:r>
            <a:r>
              <a:rPr lang="el-GR" dirty="0"/>
              <a:t>ε∼</a:t>
            </a:r>
            <a:r>
              <a:rPr lang="en-GB" dirty="0"/>
              <a:t>N(0,</a:t>
            </a:r>
            <a:r>
              <a:rPr lang="el-GR" dirty="0"/>
              <a:t>σ</a:t>
            </a:r>
            <a:r>
              <a:rPr lang="el-GR" baseline="30000" dirty="0"/>
              <a:t>2</a:t>
            </a:r>
            <a:r>
              <a:rPr lang="el-GR" dirty="0"/>
              <a:t>)</a:t>
            </a:r>
            <a:endParaRPr lang="it-IT" dirty="0"/>
          </a:p>
          <a:p>
            <a:pPr>
              <a:lnSpc>
                <a:spcPct val="80000"/>
              </a:lnSpc>
              <a:buFont typeface="Font di sistema regolare"/>
              <a:buChar char="→"/>
            </a:pPr>
            <a:r>
              <a:rPr lang="en-GB" dirty="0">
                <a:solidFill>
                  <a:srgbClr val="92D050"/>
                </a:solidFill>
              </a:rPr>
              <a:t>GAM model</a:t>
            </a:r>
            <a:r>
              <a:rPr lang="en-GB" dirty="0"/>
              <a:t>:         y=</a:t>
            </a:r>
            <a:r>
              <a:rPr lang="el-GR" dirty="0"/>
              <a:t>β</a:t>
            </a:r>
            <a:r>
              <a:rPr lang="el-GR" baseline="-25000" dirty="0"/>
              <a:t>0</a:t>
            </a:r>
            <a:r>
              <a:rPr lang="el-GR" dirty="0"/>
              <a:t>+</a:t>
            </a:r>
            <a:r>
              <a:rPr lang="it-IT" dirty="0">
                <a:solidFill>
                  <a:srgbClr val="00B0F0"/>
                </a:solidFill>
              </a:rPr>
              <a:t>f(</a:t>
            </a:r>
            <a:r>
              <a:rPr lang="en-GB" dirty="0">
                <a:solidFill>
                  <a:srgbClr val="00B0F0"/>
                </a:solidFill>
              </a:rPr>
              <a:t>x</a:t>
            </a:r>
            <a:r>
              <a:rPr lang="en-GB" baseline="-25000" dirty="0">
                <a:solidFill>
                  <a:srgbClr val="00B0F0"/>
                </a:solidFill>
              </a:rPr>
              <a:t>1</a:t>
            </a:r>
            <a:r>
              <a:rPr lang="en-GB" dirty="0">
                <a:solidFill>
                  <a:srgbClr val="00B0F0"/>
                </a:solidFill>
              </a:rPr>
              <a:t>)</a:t>
            </a:r>
            <a:r>
              <a:rPr lang="el-GR" dirty="0"/>
              <a:t>+ε,</a:t>
            </a:r>
            <a:r>
              <a:rPr lang="it-IT" dirty="0"/>
              <a:t> </a:t>
            </a:r>
            <a:r>
              <a:rPr lang="el-GR" dirty="0"/>
              <a:t>ε∼</a:t>
            </a:r>
            <a:r>
              <a:rPr lang="en-GB" dirty="0"/>
              <a:t>N(0,</a:t>
            </a:r>
            <a:r>
              <a:rPr lang="el-GR" dirty="0"/>
              <a:t>σ</a:t>
            </a:r>
            <a:r>
              <a:rPr lang="el-GR" baseline="30000" dirty="0"/>
              <a:t>2</a:t>
            </a:r>
            <a:r>
              <a:rPr lang="el-GR" dirty="0"/>
              <a:t>)</a:t>
            </a:r>
            <a:endParaRPr lang="it-IT" dirty="0"/>
          </a:p>
          <a:p>
            <a:pPr>
              <a:lnSpc>
                <a:spcPct val="80000"/>
              </a:lnSpc>
              <a:buFont typeface="Font di sistema regolare"/>
              <a:buChar char="→"/>
            </a:pPr>
            <a:endParaRPr lang="it-IT" dirty="0"/>
          </a:p>
          <a:p>
            <a:pPr>
              <a:lnSpc>
                <a:spcPct val="80000"/>
              </a:lnSpc>
              <a:buFont typeface="Font di sistema regolare"/>
              <a:buChar char="→"/>
            </a:pPr>
            <a:r>
              <a:rPr lang="en-GB" dirty="0"/>
              <a:t>This simply means that the contribution to the linear predictor is now some function </a:t>
            </a:r>
            <a:r>
              <a:rPr lang="en-GB" dirty="0">
                <a:solidFill>
                  <a:srgbClr val="00B0F0"/>
                </a:solidFill>
              </a:rPr>
              <a:t>f</a:t>
            </a:r>
          </a:p>
        </p:txBody>
      </p:sp>
    </p:spTree>
    <p:extLst>
      <p:ext uri="{BB962C8B-B14F-4D97-AF65-F5344CB8AC3E}">
        <p14:creationId xmlns:p14="http://schemas.microsoft.com/office/powerpoint/2010/main" val="205864199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brief introduction to machine learning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sz="2800" dirty="0"/>
              <a:t>The use and development of computer systems that are able to learn and adapt without following explicit instructions, by using algorithms and statistical models to analyse and draw inferences from patterns in data.</a:t>
            </a:r>
          </a:p>
        </p:txBody>
      </p:sp>
    </p:spTree>
    <p:extLst>
      <p:ext uri="{BB962C8B-B14F-4D97-AF65-F5344CB8AC3E}">
        <p14:creationId xmlns:p14="http://schemas.microsoft.com/office/powerpoint/2010/main" val="7145555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The Akaike information criterion (AIC) is a mathematical method for evaluating how well a model fits the data it was generated from. In statistics, AIC is used to compare different possible models and determine which one is the best fit for the data. AIC is calculated from:</a:t>
            </a:r>
          </a:p>
          <a:p>
            <a:pPr>
              <a:lnSpc>
                <a:spcPct val="80000"/>
              </a:lnSpc>
              <a:buFont typeface="Font di sistema regolare"/>
              <a:buChar char="→"/>
            </a:pPr>
            <a:endParaRPr lang="en-GB" dirty="0"/>
          </a:p>
          <a:p>
            <a:pPr>
              <a:lnSpc>
                <a:spcPct val="80000"/>
              </a:lnSpc>
              <a:buFont typeface="Font di sistema regolare"/>
              <a:buChar char="→"/>
            </a:pPr>
            <a:r>
              <a:rPr lang="en-GB" dirty="0"/>
              <a:t>The number of independent variables used to build the model.</a:t>
            </a:r>
          </a:p>
          <a:p>
            <a:pPr>
              <a:lnSpc>
                <a:spcPct val="80000"/>
              </a:lnSpc>
              <a:buFont typeface="Font di sistema regolare"/>
              <a:buChar char="→"/>
            </a:pPr>
            <a:r>
              <a:rPr lang="en-GB" dirty="0"/>
              <a:t>The maximum likelihood estimate of the model (how well the model reproduces the data).</a:t>
            </a:r>
          </a:p>
          <a:p>
            <a:pPr>
              <a:lnSpc>
                <a:spcPct val="80000"/>
              </a:lnSpc>
              <a:buFont typeface="Font di sistema regolare"/>
              <a:buChar char="→"/>
            </a:pPr>
            <a:r>
              <a:rPr lang="en-GB" dirty="0"/>
              <a:t>The best-fit model according to AIC is the one that explains the greatest amount of variation using the fewest possible independent variables.</a:t>
            </a:r>
          </a:p>
        </p:txBody>
      </p:sp>
    </p:spTree>
    <p:extLst>
      <p:ext uri="{BB962C8B-B14F-4D97-AF65-F5344CB8AC3E}">
        <p14:creationId xmlns:p14="http://schemas.microsoft.com/office/powerpoint/2010/main" val="14160986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How are statistics and machine learning related?</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sz="2800" dirty="0"/>
              <a:t>Many machine learning techniques are drawn from statistics (e.g., linear regression and logistic regression), in addition to other disciplines like calculus, linear algebra, and computer science. But it is this association with underlying statistical techniques that causes many people to conflate the disciplines. </a:t>
            </a:r>
          </a:p>
        </p:txBody>
      </p:sp>
    </p:spTree>
    <p:extLst>
      <p:ext uri="{BB962C8B-B14F-4D97-AF65-F5344CB8AC3E}">
        <p14:creationId xmlns:p14="http://schemas.microsoft.com/office/powerpoint/2010/main" val="15261987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are the key differences between statistics and machine learning?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endParaRPr lang="en-GB" sz="2800" dirty="0"/>
          </a:p>
          <a:p>
            <a:pPr>
              <a:lnSpc>
                <a:spcPct val="80000"/>
              </a:lnSpc>
              <a:buFont typeface="Font di sistema regolare"/>
              <a:buChar char="→"/>
            </a:pPr>
            <a:r>
              <a:rPr lang="en-GB" dirty="0"/>
              <a:t>The </a:t>
            </a:r>
            <a:r>
              <a:rPr lang="en-GB" dirty="0">
                <a:solidFill>
                  <a:srgbClr val="92D050"/>
                </a:solidFill>
              </a:rPr>
              <a:t>purpose</a:t>
            </a:r>
            <a:r>
              <a:rPr lang="en-GB" dirty="0"/>
              <a:t> of statistics is to make an inference about a population based on a sample. Machine learning is used to make repeatable predictions by finding patterns within data. </a:t>
            </a:r>
          </a:p>
          <a:p>
            <a:pPr>
              <a:lnSpc>
                <a:spcPct val="80000"/>
              </a:lnSpc>
              <a:buFont typeface="Font di sistema regolare"/>
              <a:buChar char="→"/>
            </a:pPr>
            <a:r>
              <a:rPr lang="en-GB" dirty="0"/>
              <a:t>Machine learning requires </a:t>
            </a:r>
            <a:r>
              <a:rPr lang="en-GB" dirty="0">
                <a:solidFill>
                  <a:srgbClr val="92D050"/>
                </a:solidFill>
              </a:rPr>
              <a:t>large amounts of data</a:t>
            </a:r>
            <a:r>
              <a:rPr lang="en-GB" dirty="0"/>
              <a:t> in order to make accurate predictions. Models are built using training data, fine tuned using a validation dataset, and are evaluated with a test dataset. All of these steps help the machine “learn.” </a:t>
            </a:r>
          </a:p>
          <a:p>
            <a:pPr>
              <a:lnSpc>
                <a:spcPct val="80000"/>
              </a:lnSpc>
              <a:buFont typeface="Font di sistema regolare"/>
              <a:buChar char="→"/>
            </a:pPr>
            <a:endParaRPr lang="en-GB" dirty="0"/>
          </a:p>
        </p:txBody>
      </p:sp>
    </p:spTree>
    <p:extLst>
      <p:ext uri="{BB962C8B-B14F-4D97-AF65-F5344CB8AC3E}">
        <p14:creationId xmlns:p14="http://schemas.microsoft.com/office/powerpoint/2010/main" val="39332905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are the key differences between statistics and machine learning?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Machine learning requires no prior assumptions about the underlying relationships between the variables. You just have to throw in all the data you have, and the algorithm processes the data and discovers patterns, using which you can make predictions on the new data set. Machine learning treats an algorithm like a black box, as long it works. It is generally applied to high dimensional data sets, the more data you have, the more accurate your prediction is.</a:t>
            </a:r>
          </a:p>
          <a:p>
            <a:pPr>
              <a:lnSpc>
                <a:spcPct val="80000"/>
              </a:lnSpc>
              <a:buFont typeface="Font di sistema regolare"/>
              <a:buChar char="→"/>
            </a:pPr>
            <a:endParaRPr lang="en-GB" dirty="0"/>
          </a:p>
          <a:p>
            <a:pPr>
              <a:lnSpc>
                <a:spcPct val="80000"/>
              </a:lnSpc>
              <a:buFont typeface="Font di sistema regolare"/>
              <a:buChar char="→"/>
            </a:pPr>
            <a:r>
              <a:rPr lang="en-GB" dirty="0"/>
              <a:t>In contrast, statisticians must understand how the data was collected, statistical properties of the estimator (p-value, unbiased estimators), the underlying distribution of the population they are studying and the kinds of properties you would expect if you did the experiment many times. You need to know precisely what you are doing and come up with parameters that will provide the predictive power. Statistical modelling techniques are usually applied to low dimensional data sets.</a:t>
            </a:r>
          </a:p>
        </p:txBody>
      </p:sp>
    </p:spTree>
    <p:extLst>
      <p:ext uri="{BB962C8B-B14F-4D97-AF65-F5344CB8AC3E}">
        <p14:creationId xmlns:p14="http://schemas.microsoft.com/office/powerpoint/2010/main" val="344307048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are the key differences between statistics and machine learning?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endParaRPr lang="en-GB" dirty="0"/>
          </a:p>
        </p:txBody>
      </p:sp>
      <p:pic>
        <p:nvPicPr>
          <p:cNvPr id="1026" name="Picture 2">
            <a:extLst>
              <a:ext uri="{FF2B5EF4-FFF2-40B4-BE49-F238E27FC236}">
                <a16:creationId xmlns:a16="http://schemas.microsoft.com/office/drawing/2014/main" id="{702511C3-3A48-094B-BA71-F31BAAFA3A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70" r="8480" b="4053"/>
          <a:stretch/>
        </p:blipFill>
        <p:spPr bwMode="auto">
          <a:xfrm>
            <a:off x="6262024" y="867506"/>
            <a:ext cx="3992805" cy="512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07777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brief introduction to machine learning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sz="2800" dirty="0"/>
              <a:t>Machine learning algorithms are often categorized as </a:t>
            </a:r>
            <a:r>
              <a:rPr lang="en-GB" sz="2800" dirty="0">
                <a:solidFill>
                  <a:srgbClr val="92D050"/>
                </a:solidFill>
              </a:rPr>
              <a:t>supervised</a:t>
            </a:r>
            <a:r>
              <a:rPr lang="en-GB" sz="2800" dirty="0"/>
              <a:t> or </a:t>
            </a:r>
            <a:r>
              <a:rPr lang="en-GB" sz="2800" dirty="0">
                <a:solidFill>
                  <a:srgbClr val="92D050"/>
                </a:solidFill>
              </a:rPr>
              <a:t>unsupervised</a:t>
            </a:r>
            <a:r>
              <a:rPr lang="en-GB" sz="2800" dirty="0"/>
              <a:t>.</a:t>
            </a:r>
          </a:p>
          <a:p>
            <a:pPr marL="0" indent="0">
              <a:lnSpc>
                <a:spcPct val="80000"/>
              </a:lnSpc>
              <a:buNone/>
            </a:pPr>
            <a:endParaRPr lang="en-GB" sz="2800" dirty="0"/>
          </a:p>
          <a:p>
            <a:pPr>
              <a:lnSpc>
                <a:spcPct val="80000"/>
              </a:lnSpc>
              <a:buFont typeface="Font di sistema regolare"/>
              <a:buChar char="→"/>
            </a:pPr>
            <a:r>
              <a:rPr lang="en-GB" dirty="0"/>
              <a:t>Supervised learning - is a machine learning approach that’s defined by its use of labelled datasets. These datasets are designed to train or “supervise” algorithms into classifying data or predicting outcomes accurately. Using labelled inputs and outputs, the model can measure its accuracy and learn over time.</a:t>
            </a:r>
          </a:p>
          <a:p>
            <a:pPr>
              <a:lnSpc>
                <a:spcPct val="80000"/>
              </a:lnSpc>
              <a:buFont typeface="Font di sistema regolare"/>
              <a:buChar char="→"/>
            </a:pPr>
            <a:r>
              <a:rPr lang="en-GB" dirty="0"/>
              <a:t>Unsupervised learning - Uses machine learning algorithms to analyse and cluster unlabelled data sets. These algorithms discover hidden patterns in data without the need for human intervention (hence, they are “unsupervised”).</a:t>
            </a:r>
          </a:p>
        </p:txBody>
      </p:sp>
    </p:spTree>
    <p:extLst>
      <p:ext uri="{BB962C8B-B14F-4D97-AF65-F5344CB8AC3E}">
        <p14:creationId xmlns:p14="http://schemas.microsoft.com/office/powerpoint/2010/main" val="171136498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is data labeling?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a:bodyPr>
          <a:lstStyle/>
          <a:p>
            <a:pPr marL="0" indent="0">
              <a:lnSpc>
                <a:spcPct val="80000"/>
              </a:lnSpc>
              <a:buNone/>
            </a:pPr>
            <a:r>
              <a:rPr lang="en-GB" sz="2800" dirty="0">
                <a:solidFill>
                  <a:srgbClr val="92D050"/>
                </a:solidFill>
              </a:rPr>
              <a:t>Actually, what is data?</a:t>
            </a:r>
          </a:p>
          <a:p>
            <a:pPr marL="0" indent="0">
              <a:lnSpc>
                <a:spcPct val="80000"/>
              </a:lnSpc>
              <a:buNone/>
            </a:pPr>
            <a:r>
              <a:rPr lang="en-GB" sz="2800" dirty="0"/>
              <a:t>Let’s first establish a clear definition of what we mean by data. Data is simply information. Any time we have a table with information, we have data. Normally, each row is a data point. Let’s say, for example, that we have a dataset of pets. In this case, each row represents a different pet. Each pet is described then, by certain features.</a:t>
            </a:r>
          </a:p>
          <a:p>
            <a:pPr marL="0" indent="0">
              <a:lnSpc>
                <a:spcPct val="80000"/>
              </a:lnSpc>
              <a:buNone/>
            </a:pPr>
            <a:endParaRPr lang="en-GB" sz="2800" dirty="0"/>
          </a:p>
          <a:p>
            <a:pPr marL="0" indent="0">
              <a:lnSpc>
                <a:spcPct val="80000"/>
              </a:lnSpc>
              <a:buNone/>
            </a:pPr>
            <a:r>
              <a:rPr lang="en-GB" sz="2800" dirty="0">
                <a:solidFill>
                  <a:srgbClr val="92D050"/>
                </a:solidFill>
              </a:rPr>
              <a:t>Ok. And what are features?</a:t>
            </a:r>
          </a:p>
          <a:p>
            <a:pPr marL="0" indent="0">
              <a:lnSpc>
                <a:spcPct val="80000"/>
              </a:lnSpc>
              <a:buNone/>
            </a:pPr>
            <a:r>
              <a:rPr lang="en-GB" sz="2800" dirty="0"/>
              <a:t>Features are simply the columns of the table. The features may be size, name, type, weight, etc. This is what describes our data. Some features are special, though, and we call them labels.</a:t>
            </a:r>
            <a:endParaRPr lang="en-GB" dirty="0"/>
          </a:p>
        </p:txBody>
      </p:sp>
    </p:spTree>
    <p:extLst>
      <p:ext uri="{BB962C8B-B14F-4D97-AF65-F5344CB8AC3E}">
        <p14:creationId xmlns:p14="http://schemas.microsoft.com/office/powerpoint/2010/main" val="325909715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is data labeling?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marL="0" indent="0">
              <a:lnSpc>
                <a:spcPct val="80000"/>
              </a:lnSpc>
              <a:buNone/>
            </a:pPr>
            <a:r>
              <a:rPr lang="en-GB" sz="2800" dirty="0">
                <a:solidFill>
                  <a:srgbClr val="92D050"/>
                </a:solidFill>
              </a:rPr>
              <a:t>Labels?</a:t>
            </a:r>
          </a:p>
          <a:p>
            <a:pPr marL="0" indent="0">
              <a:lnSpc>
                <a:spcPct val="80000"/>
              </a:lnSpc>
              <a:buNone/>
            </a:pPr>
            <a:r>
              <a:rPr lang="en-GB" sz="2800" dirty="0"/>
              <a:t>This one is a bit less obvious, and it depends on the context of the problem we are trying to solve. Normally, if we are trying to predict a feature based on the others, that feature is the label. If we are trying to predict the type of pet we have (for example cat or dog), based on information on that pet, then that is the label. If we are trying to predict if the pet is sick or healthy based on symptoms and other information, then that is the label. If we are trying to predict the age age of the pet, then the age is the label.</a:t>
            </a:r>
          </a:p>
          <a:p>
            <a:pPr marL="0" indent="0">
              <a:lnSpc>
                <a:spcPct val="80000"/>
              </a:lnSpc>
              <a:buNone/>
            </a:pPr>
            <a:endParaRPr lang="en-GB" sz="2800" dirty="0">
              <a:solidFill>
                <a:srgbClr val="92D050"/>
              </a:solidFill>
            </a:endParaRPr>
          </a:p>
          <a:p>
            <a:pPr marL="0" indent="0">
              <a:lnSpc>
                <a:spcPct val="80000"/>
              </a:lnSpc>
              <a:buNone/>
            </a:pPr>
            <a:r>
              <a:rPr lang="en-GB" sz="2800" dirty="0"/>
              <a:t>So now we can define two very important things, labelled and unlabelled data.</a:t>
            </a:r>
          </a:p>
          <a:p>
            <a:pPr marL="0" indent="0">
              <a:lnSpc>
                <a:spcPct val="80000"/>
              </a:lnSpc>
              <a:buNone/>
            </a:pPr>
            <a:endParaRPr lang="en-GB" sz="2800" dirty="0"/>
          </a:p>
          <a:p>
            <a:pPr marL="0" indent="0">
              <a:lnSpc>
                <a:spcPct val="80000"/>
              </a:lnSpc>
              <a:buNone/>
            </a:pPr>
            <a:r>
              <a:rPr lang="en-GB" sz="2800" dirty="0">
                <a:solidFill>
                  <a:srgbClr val="92D050"/>
                </a:solidFill>
              </a:rPr>
              <a:t>Labelled data</a:t>
            </a:r>
            <a:r>
              <a:rPr lang="en-GB" sz="2800" dirty="0"/>
              <a:t>: Data that comes with a label.</a:t>
            </a:r>
          </a:p>
          <a:p>
            <a:pPr marL="0" indent="0">
              <a:lnSpc>
                <a:spcPct val="80000"/>
              </a:lnSpc>
              <a:buNone/>
            </a:pPr>
            <a:endParaRPr lang="en-GB" sz="2800" dirty="0"/>
          </a:p>
          <a:p>
            <a:pPr marL="0" indent="0">
              <a:lnSpc>
                <a:spcPct val="80000"/>
              </a:lnSpc>
              <a:buNone/>
            </a:pPr>
            <a:r>
              <a:rPr lang="en-GB" sz="2800" dirty="0">
                <a:solidFill>
                  <a:srgbClr val="92D050"/>
                </a:solidFill>
              </a:rPr>
              <a:t>Unlabelled data</a:t>
            </a:r>
            <a:r>
              <a:rPr lang="en-GB" sz="2800" dirty="0"/>
              <a:t>: Data that comes without a label.</a:t>
            </a:r>
            <a:endParaRPr lang="en-GB" dirty="0"/>
          </a:p>
        </p:txBody>
      </p:sp>
    </p:spTree>
    <p:extLst>
      <p:ext uri="{BB962C8B-B14F-4D97-AF65-F5344CB8AC3E}">
        <p14:creationId xmlns:p14="http://schemas.microsoft.com/office/powerpoint/2010/main" val="259140710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What is data labeling?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endParaRPr lang="en-GB" dirty="0"/>
          </a:p>
        </p:txBody>
      </p:sp>
      <p:pic>
        <p:nvPicPr>
          <p:cNvPr id="2050" name="Picture 2">
            <a:extLst>
              <a:ext uri="{FF2B5EF4-FFF2-40B4-BE49-F238E27FC236}">
                <a16:creationId xmlns:a16="http://schemas.microsoft.com/office/drawing/2014/main" id="{3A4144DB-E075-5A4C-B6BA-4FBA18926A98}"/>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71337" y="2135308"/>
            <a:ext cx="6174180" cy="258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39925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solidFill>
                  <a:schemeClr val="tx1"/>
                </a:solidFill>
              </a:rPr>
              <a:t>ML applications in biology &amp; ecology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Identifying gene coding regions (e.g., genomics)</a:t>
            </a:r>
          </a:p>
          <a:p>
            <a:pPr>
              <a:lnSpc>
                <a:spcPct val="80000"/>
              </a:lnSpc>
              <a:buFont typeface="Font di sistema regolare"/>
              <a:buChar char="→"/>
            </a:pPr>
            <a:r>
              <a:rPr lang="en-GB" dirty="0"/>
              <a:t>Structure prediction (e.g., proteomics)</a:t>
            </a:r>
          </a:p>
          <a:p>
            <a:pPr>
              <a:lnSpc>
                <a:spcPct val="80000"/>
              </a:lnSpc>
              <a:buFont typeface="Font di sistema regolare"/>
              <a:buChar char="→"/>
            </a:pPr>
            <a:r>
              <a:rPr lang="en-GB" dirty="0"/>
              <a:t>Habitat Modelling and Species Distribution</a:t>
            </a:r>
          </a:p>
          <a:p>
            <a:pPr>
              <a:lnSpc>
                <a:spcPct val="80000"/>
              </a:lnSpc>
              <a:buFont typeface="Font di sistema regolare"/>
              <a:buChar char="→"/>
            </a:pPr>
            <a:r>
              <a:rPr lang="en-GB" dirty="0"/>
              <a:t>Species Identification</a:t>
            </a:r>
          </a:p>
          <a:p>
            <a:pPr>
              <a:lnSpc>
                <a:spcPct val="80000"/>
              </a:lnSpc>
              <a:buFont typeface="Font di sistema regolare"/>
              <a:buChar char="→"/>
            </a:pPr>
            <a:r>
              <a:rPr lang="en-GB" dirty="0"/>
              <a:t>Food web reconstruction</a:t>
            </a:r>
          </a:p>
          <a:p>
            <a:pPr>
              <a:lnSpc>
                <a:spcPct val="80000"/>
              </a:lnSpc>
              <a:buFont typeface="Font di sistema regolare"/>
              <a:buChar char="→"/>
            </a:pPr>
            <a:r>
              <a:rPr lang="en-GB" dirty="0"/>
              <a:t>Remote Sensing</a:t>
            </a:r>
          </a:p>
          <a:p>
            <a:pPr>
              <a:lnSpc>
                <a:spcPct val="80000"/>
              </a:lnSpc>
              <a:buFont typeface="Font di sistema regolare"/>
              <a:buChar char="→"/>
            </a:pPr>
            <a:r>
              <a:rPr lang="en-GB" dirty="0"/>
              <a:t>Resource Management</a:t>
            </a:r>
          </a:p>
          <a:p>
            <a:pPr>
              <a:lnSpc>
                <a:spcPct val="80000"/>
              </a:lnSpc>
              <a:buFont typeface="Font di sistema regolare"/>
              <a:buChar char="→"/>
            </a:pPr>
            <a:r>
              <a:rPr lang="en-GB" dirty="0"/>
              <a:t>Climate change</a:t>
            </a:r>
          </a:p>
        </p:txBody>
      </p:sp>
    </p:spTree>
    <p:extLst>
      <p:ext uri="{BB962C8B-B14F-4D97-AF65-F5344CB8AC3E}">
        <p14:creationId xmlns:p14="http://schemas.microsoft.com/office/powerpoint/2010/main" val="25499137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20000"/>
          </a:bodyPr>
          <a:lstStyle/>
          <a:p>
            <a:pPr marL="0" indent="0">
              <a:lnSpc>
                <a:spcPct val="80000"/>
              </a:lnSpc>
              <a:buNone/>
            </a:pPr>
            <a:r>
              <a:rPr lang="en-GB" dirty="0"/>
              <a:t>AIC is most often used for model selection. By calculating and comparing the AIC scores of several possible models, you can choose the one that is the best fit for the data.</a:t>
            </a:r>
          </a:p>
          <a:p>
            <a:pPr marL="0" indent="0">
              <a:lnSpc>
                <a:spcPct val="80000"/>
              </a:lnSpc>
              <a:buNone/>
            </a:pPr>
            <a:r>
              <a:rPr lang="en-GB" dirty="0"/>
              <a:t>When testing a hypothesis, you might gather data on variables that you aren’t certain about, especially if you are exploring a new idea. You want to know which of the independent variables you have measured explain the variation in your dependent variable.</a:t>
            </a:r>
          </a:p>
          <a:p>
            <a:pPr marL="0" indent="0">
              <a:lnSpc>
                <a:spcPct val="80000"/>
              </a:lnSpc>
              <a:buNone/>
            </a:pPr>
            <a:r>
              <a:rPr lang="en-GB" dirty="0"/>
              <a:t>A good way to find out is to create a set of models, each containing a different combination of the independent variables you have measured. These combinations should be based on:</a:t>
            </a:r>
          </a:p>
          <a:p>
            <a:pPr marL="0" indent="0">
              <a:lnSpc>
                <a:spcPct val="80000"/>
              </a:lnSpc>
              <a:buNone/>
            </a:pPr>
            <a:endParaRPr lang="en-GB" dirty="0"/>
          </a:p>
          <a:p>
            <a:pPr>
              <a:lnSpc>
                <a:spcPct val="100000"/>
              </a:lnSpc>
              <a:buFont typeface="Font di sistema regolare"/>
              <a:buChar char="→"/>
            </a:pPr>
            <a:r>
              <a:rPr lang="en-GB" sz="2400" dirty="0"/>
              <a:t>Your knowledge of the study system – avoid using parameters that are not logically connected, since you can find spurious correlations between almost anything!</a:t>
            </a:r>
          </a:p>
          <a:p>
            <a:pPr>
              <a:lnSpc>
                <a:spcPct val="100000"/>
              </a:lnSpc>
              <a:buFont typeface="Font di sistema regolare"/>
              <a:buChar char="→"/>
            </a:pPr>
            <a:r>
              <a:rPr lang="en-GB" sz="2400" dirty="0"/>
              <a:t>Your experimental design – for example, if you have split two treatments up among test subjects, then there is probably no reason to test for an interaction between the two treatments.</a:t>
            </a:r>
          </a:p>
        </p:txBody>
      </p:sp>
    </p:spTree>
    <p:extLst>
      <p:ext uri="{BB962C8B-B14F-4D97-AF65-F5344CB8AC3E}">
        <p14:creationId xmlns:p14="http://schemas.microsoft.com/office/powerpoint/2010/main" val="246382032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Once you’ve created several possible models, you can use AIC to compare them.</a:t>
            </a:r>
          </a:p>
          <a:p>
            <a:pPr marL="0" indent="0">
              <a:lnSpc>
                <a:spcPct val="80000"/>
              </a:lnSpc>
              <a:buNone/>
            </a:pPr>
            <a:r>
              <a:rPr lang="en-GB" dirty="0"/>
              <a:t>Lower AIC scores are better, and AIC penalizes models that use more parameters.</a:t>
            </a:r>
          </a:p>
          <a:p>
            <a:pPr marL="0" indent="0">
              <a:lnSpc>
                <a:spcPct val="80000"/>
              </a:lnSpc>
              <a:buNone/>
            </a:pPr>
            <a:r>
              <a:rPr lang="en-GB" dirty="0"/>
              <a:t>If two models explain the same amount of variation, the one with fewer parameters will have a lower AIC score and will be the better-fit model.</a:t>
            </a:r>
            <a:endParaRPr lang="en-GB" sz="2400" dirty="0"/>
          </a:p>
        </p:txBody>
      </p:sp>
    </p:spTree>
    <p:extLst>
      <p:ext uri="{BB962C8B-B14F-4D97-AF65-F5344CB8AC3E}">
        <p14:creationId xmlns:p14="http://schemas.microsoft.com/office/powerpoint/2010/main" val="208618367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AIC determines the relative information value of the model using the maximum likelihood estimate and the number of parameters (independent variables) in the model. </a:t>
            </a:r>
          </a:p>
          <a:p>
            <a:pPr marL="0" indent="0">
              <a:lnSpc>
                <a:spcPct val="80000"/>
              </a:lnSpc>
              <a:buNone/>
            </a:pPr>
            <a:r>
              <a:rPr lang="en-GB" dirty="0">
                <a:solidFill>
                  <a:srgbClr val="92D050"/>
                </a:solidFill>
              </a:rPr>
              <a:t>AIC = 2K-2Ln(L)</a:t>
            </a:r>
          </a:p>
          <a:p>
            <a:pPr marL="0" indent="0">
              <a:lnSpc>
                <a:spcPct val="80000"/>
              </a:lnSpc>
              <a:buNone/>
            </a:pPr>
            <a:r>
              <a:rPr lang="en-GB" dirty="0"/>
              <a:t>K is the number of independent variables used and L is the log-likelihood estimate (a.k.a. the likelihood that the model could have produced your observed y-values). </a:t>
            </a:r>
          </a:p>
          <a:p>
            <a:pPr marL="0" indent="0">
              <a:lnSpc>
                <a:spcPct val="80000"/>
              </a:lnSpc>
              <a:buNone/>
            </a:pPr>
            <a:r>
              <a:rPr lang="en-GB" dirty="0"/>
              <a:t>To compare models using AIC, you need to calculate the AIC of each model. If a model is more than 2 AIC units lower than another, then it is considered significantly better than that model.</a:t>
            </a:r>
          </a:p>
        </p:txBody>
      </p:sp>
    </p:spTree>
    <p:extLst>
      <p:ext uri="{BB962C8B-B14F-4D97-AF65-F5344CB8AC3E}">
        <p14:creationId xmlns:p14="http://schemas.microsoft.com/office/powerpoint/2010/main" val="19657444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Linear regression revisited</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Linear regression is used to predict the value of continuous variable y by the linear combination of explanatory variables X.</a:t>
            </a:r>
          </a:p>
          <a:p>
            <a:pPr>
              <a:lnSpc>
                <a:spcPct val="80000"/>
              </a:lnSpc>
              <a:buFont typeface="Font di sistema regolare"/>
              <a:buChar char="→"/>
            </a:pPr>
            <a:r>
              <a:rPr lang="en-GB" dirty="0"/>
              <a:t>In the univariate case, linear regression can be expressed as follows</a:t>
            </a:r>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r>
              <a:rPr lang="en-GB" dirty="0"/>
              <a:t>Notice this model assumes normal distribution for the noise term. The model can be illustrated as follows;</a:t>
            </a:r>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p:txBody>
      </p:sp>
      <p:pic>
        <p:nvPicPr>
          <p:cNvPr id="1026" name="Picture 2">
            <a:extLst>
              <a:ext uri="{FF2B5EF4-FFF2-40B4-BE49-F238E27FC236}">
                <a16:creationId xmlns:a16="http://schemas.microsoft.com/office/drawing/2014/main" id="{AD44082F-3F05-E243-9B44-9862E8508C97}"/>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96269" y="2315779"/>
            <a:ext cx="2165718" cy="887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7CD8FA-09F9-CC44-8C6F-5A9281579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0726" y="4305217"/>
            <a:ext cx="3460987" cy="239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30503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err="1"/>
              <a:t>poisson</a:t>
            </a:r>
            <a:r>
              <a:rPr lang="en-US" dirty="0"/>
              <a:t> regression</a:t>
            </a:r>
            <a:endParaRPr lang="en-US" dirty="0">
              <a:solidFill>
                <a:srgbClr val="92D050"/>
              </a:solidFill>
            </a:endParaRP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So linear regression is all you need to know? Definitely not. If you’d like to apply statistical modelling in real problems, you must know more than that.</a:t>
            </a:r>
          </a:p>
          <a:p>
            <a:pPr>
              <a:lnSpc>
                <a:spcPct val="80000"/>
              </a:lnSpc>
              <a:buFont typeface="Font di sistema regolare"/>
              <a:buChar char="→"/>
            </a:pPr>
            <a:r>
              <a:rPr lang="en-GB" dirty="0"/>
              <a:t>For example, assume you need to predict the number of defect products (Y) with a sensor value (x) as the explanatory variable. The scatter plot looks like this.</a:t>
            </a:r>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a:p>
            <a:pPr>
              <a:lnSpc>
                <a:spcPct val="80000"/>
              </a:lnSpc>
              <a:buFont typeface="Font di sistema regolare"/>
              <a:buChar char="→"/>
            </a:pPr>
            <a:endParaRPr lang="en-GB" dirty="0"/>
          </a:p>
        </p:txBody>
      </p:sp>
      <p:pic>
        <p:nvPicPr>
          <p:cNvPr id="2050" name="Picture 2">
            <a:extLst>
              <a:ext uri="{FF2B5EF4-FFF2-40B4-BE49-F238E27FC236}">
                <a16:creationId xmlns:a16="http://schemas.microsoft.com/office/drawing/2014/main" id="{7287D0F4-F91B-CC40-B276-A8442ECDA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894" y="2921328"/>
            <a:ext cx="4661066" cy="310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75057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Poisson regression</a:t>
            </a:r>
            <a:endParaRPr lang="en-US" dirty="0">
              <a:solidFill>
                <a:srgbClr val="92D050"/>
              </a:solidFill>
            </a:endParaRP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There are several problems if you try to apply linear regression for this kind of data.</a:t>
            </a:r>
          </a:p>
          <a:p>
            <a:pPr>
              <a:lnSpc>
                <a:spcPct val="80000"/>
              </a:lnSpc>
              <a:buFont typeface="Font di sistema regolare"/>
              <a:buChar char="→"/>
            </a:pPr>
            <a:r>
              <a:rPr lang="en-GB" dirty="0"/>
              <a:t>The relationship between X and Y does not look linear. It’s more likely to be exponential.</a:t>
            </a:r>
          </a:p>
          <a:p>
            <a:pPr>
              <a:lnSpc>
                <a:spcPct val="80000"/>
              </a:lnSpc>
              <a:buFont typeface="Font di sistema regolare"/>
              <a:buChar char="→"/>
            </a:pPr>
            <a:r>
              <a:rPr lang="en-GB" dirty="0"/>
              <a:t>The variance of Y does not look constant with regard to X. Here, the variance of Y seems to increase when X increases.</a:t>
            </a:r>
          </a:p>
          <a:p>
            <a:pPr>
              <a:lnSpc>
                <a:spcPct val="80000"/>
              </a:lnSpc>
              <a:buFont typeface="Font di sistema regolare"/>
              <a:buChar char="→"/>
            </a:pPr>
            <a:r>
              <a:rPr lang="en-GB" dirty="0"/>
              <a:t>As Y represents the number of products, it always has to be a positive integer. In other words, Y is a discrete variable. However, the normal distribution used for linear regression assumes continuous variables. This also means the prediction by linear regression can be negative. It’s not appropriate for this kind of count data.</a:t>
            </a:r>
          </a:p>
        </p:txBody>
      </p:sp>
    </p:spTree>
    <p:extLst>
      <p:ext uri="{BB962C8B-B14F-4D97-AF65-F5344CB8AC3E}">
        <p14:creationId xmlns:p14="http://schemas.microsoft.com/office/powerpoint/2010/main" val="4276132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generalized linear models </a:t>
            </a:r>
            <a:r>
              <a:rPr lang="en-US" dirty="0">
                <a:solidFill>
                  <a:srgbClr val="92D050"/>
                </a:solidFill>
              </a:rPr>
              <a:t>glm</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Generalized linear model (GLM) is a generalization of ordinary linear regression that allows for response variables that have error distribution models other than a normal distribution like Gaussian distribution.</a:t>
            </a:r>
          </a:p>
          <a:p>
            <a:pPr>
              <a:lnSpc>
                <a:spcPct val="80000"/>
              </a:lnSpc>
              <a:buFont typeface="Font di sistema regolare"/>
              <a:buChar char="→"/>
            </a:pPr>
            <a:r>
              <a:rPr lang="en-GB" dirty="0"/>
              <a:t>General refers to the dependence on potentially more than one explanatory variable, </a:t>
            </a:r>
            <a:r>
              <a:rPr lang="en-GB" dirty="0" err="1"/>
              <a:t>v.s</a:t>
            </a:r>
            <a:r>
              <a:rPr lang="en-GB" dirty="0"/>
              <a:t>. the simple linear model:</a:t>
            </a:r>
          </a:p>
        </p:txBody>
      </p:sp>
    </p:spTree>
    <p:extLst>
      <p:ext uri="{BB962C8B-B14F-4D97-AF65-F5344CB8AC3E}">
        <p14:creationId xmlns:p14="http://schemas.microsoft.com/office/powerpoint/2010/main" val="2658757240"/>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2230</Words>
  <Application>Microsoft Macintosh PowerPoint</Application>
  <PresentationFormat>Widescreen</PresentationFormat>
  <Paragraphs>179</Paragraphs>
  <Slides>28</Slides>
  <Notes>28</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28</vt:i4>
      </vt:variant>
    </vt:vector>
  </HeadingPairs>
  <TitlesOfParts>
    <vt:vector size="37" baseType="lpstr">
      <vt:lpstr>Arial</vt:lpstr>
      <vt:lpstr>Calibri</vt:lpstr>
      <vt:lpstr>Calibri Light</vt:lpstr>
      <vt:lpstr>Font di sistema regolare</vt:lpstr>
      <vt:lpstr>Tw Cen MT</vt:lpstr>
      <vt:lpstr>Tw Cen MT Condensed</vt:lpstr>
      <vt:lpstr>Wingdings 3</vt:lpstr>
      <vt:lpstr>Tema di Office</vt:lpstr>
      <vt:lpstr>Integrale</vt:lpstr>
      <vt:lpstr>Data analysis with R Bruno Bellisario, Phd</vt:lpstr>
      <vt:lpstr>model selection the Akaike information criterion AIC</vt:lpstr>
      <vt:lpstr>model selection the Akaike information criterion AIC</vt:lpstr>
      <vt:lpstr>model selection the Akaike information criterion AIC</vt:lpstr>
      <vt:lpstr>model selection the Akaike information criterion AIC</vt:lpstr>
      <vt:lpstr>Linear regression revisited</vt:lpstr>
      <vt:lpstr>poisson regression</vt:lpstr>
      <vt:lpstr>Poisson regression</vt:lpstr>
      <vt:lpstr>generalized linear models glm</vt:lpstr>
      <vt:lpstr>generalized linear models glm</vt:lpstr>
      <vt:lpstr>generalized linear models glm</vt:lpstr>
      <vt:lpstr>generalized linear models glm</vt:lpstr>
      <vt:lpstr>generalized additive models GAM</vt:lpstr>
      <vt:lpstr>generalized additive models GAM</vt:lpstr>
      <vt:lpstr>generalized additive models GAM</vt:lpstr>
      <vt:lpstr>generalized additive models GAM</vt:lpstr>
      <vt:lpstr>generalized additive models GAM</vt:lpstr>
      <vt:lpstr>generalized additive models GAM</vt:lpstr>
      <vt:lpstr>brief introduction to machine learning</vt:lpstr>
      <vt:lpstr>How are statistics and machine learning related?</vt:lpstr>
      <vt:lpstr>What are the key differences between statistics and machine learning?</vt:lpstr>
      <vt:lpstr>What are the key differences between statistics and machine learning?</vt:lpstr>
      <vt:lpstr>What are the key differences between statistics and machine learning?</vt:lpstr>
      <vt:lpstr>brief introduction to machine learning</vt:lpstr>
      <vt:lpstr>What is data labeling?</vt:lpstr>
      <vt:lpstr>What is data labeling?</vt:lpstr>
      <vt:lpstr>What is data labeling?</vt:lpstr>
      <vt:lpstr>ML applications in biology &amp; ecology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18</cp:revision>
  <dcterms:created xsi:type="dcterms:W3CDTF">2021-05-15T15:20:46Z</dcterms:created>
  <dcterms:modified xsi:type="dcterms:W3CDTF">2021-05-19T17:06:43Z</dcterms:modified>
</cp:coreProperties>
</file>